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6" r:id="rId12"/>
    <p:sldId id="268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38"/>
    <p:restoredTop sz="54261"/>
  </p:normalViewPr>
  <p:slideViewPr>
    <p:cSldViewPr snapToGrid="0" snapToObjects="1">
      <p:cViewPr varScale="1">
        <p:scale>
          <a:sx n="48" d="100"/>
          <a:sy n="48" d="100"/>
        </p:scale>
        <p:origin x="217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345A3-97D2-F249-A22B-8E1A9DDCEA26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5633DC-5BD5-0D45-A30F-B6E684C11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50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5633DC-5BD5-0D45-A30F-B6E684C11A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7310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5633DC-5BD5-0D45-A30F-B6E684C11A3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2834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5633DC-5BD5-0D45-A30F-B6E684C11A3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76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5633DC-5BD5-0D45-A30F-B6E684C11A3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021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5633DC-5BD5-0D45-A30F-B6E684C11A3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79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5633DC-5BD5-0D45-A30F-B6E684C11A3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5341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5633DC-5BD5-0D45-A30F-B6E684C11A3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7968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5633DC-5BD5-0D45-A30F-B6E684C11A3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830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5633DC-5BD5-0D45-A30F-B6E684C11A3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7025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5633DC-5BD5-0D45-A30F-B6E684C11A3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712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5633DC-5BD5-0D45-A30F-B6E684C11A3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526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FF9E-B48C-D34F-9FCB-D0449E214FC2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48D7-FBBB-E343-B7CB-493A016E4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851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FF9E-B48C-D34F-9FCB-D0449E214FC2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48D7-FBBB-E343-B7CB-493A016E4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670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FF9E-B48C-D34F-9FCB-D0449E214FC2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48D7-FBBB-E343-B7CB-493A016E4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7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FF9E-B48C-D34F-9FCB-D0449E214FC2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48D7-FBBB-E343-B7CB-493A016E491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9717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FF9E-B48C-D34F-9FCB-D0449E214FC2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48D7-FBBB-E343-B7CB-493A016E4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607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FF9E-B48C-D34F-9FCB-D0449E214FC2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48D7-FBBB-E343-B7CB-493A016E4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380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FF9E-B48C-D34F-9FCB-D0449E214FC2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48D7-FBBB-E343-B7CB-493A016E4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2322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FF9E-B48C-D34F-9FCB-D0449E214FC2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48D7-FBBB-E343-B7CB-493A016E4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4665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FF9E-B48C-D34F-9FCB-D0449E214FC2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48D7-FBBB-E343-B7CB-493A016E4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13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FF9E-B48C-D34F-9FCB-D0449E214FC2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48D7-FBBB-E343-B7CB-493A016E4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058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FF9E-B48C-D34F-9FCB-D0449E214FC2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48D7-FBBB-E343-B7CB-493A016E4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45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FF9E-B48C-D34F-9FCB-D0449E214FC2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48D7-FBBB-E343-B7CB-493A016E4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960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FF9E-B48C-D34F-9FCB-D0449E214FC2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48D7-FBBB-E343-B7CB-493A016E4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53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FF9E-B48C-D34F-9FCB-D0449E214FC2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48D7-FBBB-E343-B7CB-493A016E4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031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FF9E-B48C-D34F-9FCB-D0449E214FC2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48D7-FBBB-E343-B7CB-493A016E4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011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FF9E-B48C-D34F-9FCB-D0449E214FC2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48D7-FBBB-E343-B7CB-493A016E4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624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FF9E-B48C-D34F-9FCB-D0449E214FC2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48D7-FBBB-E343-B7CB-493A016E4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4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037FF9E-B48C-D34F-9FCB-D0449E214FC2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348D7-FBBB-E343-B7CB-493A016E4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9312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52E6C3-CE36-2644-BFF0-5B8550BC57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Tips for Your Curriculum Vitae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467C741-C24E-E041-98EB-EC8CB3F940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Dr. Linda </a:t>
            </a:r>
            <a:r>
              <a:rPr lang="en-US" dirty="0" err="1" smtClean="0"/>
              <a:t>Harklau</a:t>
            </a:r>
            <a:endParaRPr lang="en-US" dirty="0" smtClean="0"/>
          </a:p>
          <a:p>
            <a:r>
              <a:rPr lang="en-US" dirty="0" smtClean="0"/>
              <a:t>Language and Literacy Education Department (LLED)</a:t>
            </a:r>
          </a:p>
          <a:p>
            <a:r>
              <a:rPr lang="en-US" dirty="0" smtClean="0"/>
              <a:t>University </a:t>
            </a:r>
            <a:r>
              <a:rPr lang="en-US" smtClean="0"/>
              <a:t>of Georgia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0203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98B8C5-A429-B841-B882-A8705444B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3102155-F4A3-A944-89BD-6B7756256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Perhaps separate into international, national, and state/regional</a:t>
            </a:r>
          </a:p>
          <a:p>
            <a:r>
              <a:rPr lang="en-US" dirty="0"/>
              <a:t>Include roles as colloquium organizer and/or discussant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466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4A3366-9897-0F48-8B7E-FC63C436B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779CD2-7EA5-594F-ABBE-54CD9702E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Workshops</a:t>
            </a:r>
          </a:p>
          <a:p>
            <a:r>
              <a:rPr lang="en-US" dirty="0"/>
              <a:t>Journal reviews and editorial work, proposal reading for conferences</a:t>
            </a:r>
          </a:p>
          <a:p>
            <a:r>
              <a:rPr lang="en-US" dirty="0"/>
              <a:t>Good place to put miscellaneous activities that don’t seem to go elsewhere (those seminars you gave for classes in the department, or presentations in the community)</a:t>
            </a:r>
          </a:p>
          <a:p>
            <a:r>
              <a:rPr lang="en-US" dirty="0"/>
              <a:t>Can separate national, state, university, and department service if you have lots</a:t>
            </a:r>
          </a:p>
        </p:txBody>
      </p:sp>
    </p:spTree>
    <p:extLst>
      <p:ext uri="{BB962C8B-B14F-4D97-AF65-F5344CB8AC3E}">
        <p14:creationId xmlns:p14="http://schemas.microsoft.com/office/powerpoint/2010/main" val="4169814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483CE4-8B00-1D44-8D58-284CC4B6F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Languages/Reference 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59159E7-80EF-F448-A11C-031E8FD91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also put in a section here with your main research and teaching interests</a:t>
            </a:r>
          </a:p>
          <a:p>
            <a:r>
              <a:rPr lang="en-US" dirty="0"/>
              <a:t>List languages and proficiency levels</a:t>
            </a:r>
          </a:p>
          <a:p>
            <a:r>
              <a:rPr lang="en-US" dirty="0"/>
              <a:t>Include a list of your references and their contact information</a:t>
            </a:r>
          </a:p>
        </p:txBody>
      </p:sp>
    </p:spTree>
    <p:extLst>
      <p:ext uri="{BB962C8B-B14F-4D97-AF65-F5344CB8AC3E}">
        <p14:creationId xmlns:p14="http://schemas.microsoft.com/office/powerpoint/2010/main" val="3624003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FA7C47-002C-3048-BEA0-A344937BA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CVs as a career-long endeavor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10D8B4-EAB1-2F4B-875A-D360BB94A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Update your CV every time you present or publish</a:t>
            </a:r>
          </a:p>
          <a:p>
            <a:r>
              <a:rPr lang="en-US" dirty="0"/>
              <a:t>Keep a CV folder in your email with additional items to put on your CV</a:t>
            </a:r>
          </a:p>
          <a:p>
            <a:r>
              <a:rPr lang="en-US" dirty="0"/>
              <a:t>Working your way from the job you can </a:t>
            </a:r>
            <a:r>
              <a:rPr lang="en-US" i="1" dirty="0"/>
              <a:t>get</a:t>
            </a:r>
            <a:r>
              <a:rPr lang="en-US" dirty="0"/>
              <a:t> towards the job you </a:t>
            </a:r>
            <a:r>
              <a:rPr lang="en-US" i="1" dirty="0"/>
              <a:t>want</a:t>
            </a:r>
          </a:p>
        </p:txBody>
      </p:sp>
    </p:spTree>
    <p:extLst>
      <p:ext uri="{BB962C8B-B14F-4D97-AF65-F5344CB8AC3E}">
        <p14:creationId xmlns:p14="http://schemas.microsoft.com/office/powerpoint/2010/main" val="742865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76B633-EB82-BC41-A4C7-E4FB5B12A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search committee’s 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6890886-C832-C446-B15F-4DEB7AB79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CVs as your “foot in the door”</a:t>
            </a:r>
          </a:p>
        </p:txBody>
      </p:sp>
    </p:spTree>
    <p:extLst>
      <p:ext uri="{BB962C8B-B14F-4D97-AF65-F5344CB8AC3E}">
        <p14:creationId xmlns:p14="http://schemas.microsoft.com/office/powerpoint/2010/main" val="2922570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3AB354-A375-C94E-8565-24D559C48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A7CF9A-9180-1D44-BF1B-EA956B5BF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Don’t mess with the format!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858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E3739C-0B07-BB48-B79C-ABF2EAFD7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CV categories &amp; 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FD5B36B-7DA6-BE4A-9BE2-C7D1E0E09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Contact information</a:t>
            </a:r>
          </a:p>
          <a:p>
            <a:r>
              <a:rPr lang="en-US" dirty="0"/>
              <a:t>Education</a:t>
            </a:r>
          </a:p>
          <a:p>
            <a:r>
              <a:rPr lang="en-US" dirty="0"/>
              <a:t>Awards &amp; Honors</a:t>
            </a:r>
          </a:p>
          <a:p>
            <a:r>
              <a:rPr lang="en-US" dirty="0"/>
              <a:t>Professional Experience</a:t>
            </a:r>
          </a:p>
          <a:p>
            <a:r>
              <a:rPr lang="en-US" dirty="0"/>
              <a:t>Other Related Experience</a:t>
            </a:r>
          </a:p>
          <a:p>
            <a:r>
              <a:rPr lang="en-US" dirty="0"/>
              <a:t>Publications</a:t>
            </a:r>
          </a:p>
          <a:p>
            <a:r>
              <a:rPr lang="en-US" dirty="0"/>
              <a:t>Presentations</a:t>
            </a:r>
          </a:p>
          <a:p>
            <a:r>
              <a:rPr lang="en-US" dirty="0"/>
              <a:t>Service</a:t>
            </a:r>
          </a:p>
          <a:p>
            <a:r>
              <a:rPr lang="en-US" dirty="0"/>
              <a:t>Languages</a:t>
            </a:r>
          </a:p>
          <a:p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2486620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F28B89-2B03-A540-81BC-0E9FF72C4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DFAD11D-1CBE-F04F-8CCE-4ADA7507A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contact information, be sure to include your cell phone number because that will usually be how departments contact you to arrange a phone interview</a:t>
            </a:r>
          </a:p>
          <a:p>
            <a:r>
              <a:rPr lang="en-US" dirty="0"/>
              <a:t>Include both your department and home addresses</a:t>
            </a:r>
          </a:p>
        </p:txBody>
      </p:sp>
    </p:spTree>
    <p:extLst>
      <p:ext uri="{BB962C8B-B14F-4D97-AF65-F5344CB8AC3E}">
        <p14:creationId xmlns:p14="http://schemas.microsoft.com/office/powerpoint/2010/main" val="2147590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344CC0-3E85-1645-BBE0-11C21A76B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DE96B40-D8AE-4C40-986C-6F6E429A3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Include your dissertation title—that speaks to “fit” with the dept. and job</a:t>
            </a:r>
          </a:p>
          <a:p>
            <a:r>
              <a:rPr lang="en-US" dirty="0"/>
              <a:t>Include your advisor and committee members, especially if they are well known in the field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723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F47263-544E-A942-97EC-1954709C5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Awards &amp; Honors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CB1E95E-BAAD-AD4B-AF41-D309D4E0A7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Include any grants you got or applied for (or make a separate category if there’s lots of them)</a:t>
            </a:r>
          </a:p>
        </p:txBody>
      </p:sp>
    </p:spTree>
    <p:extLst>
      <p:ext uri="{BB962C8B-B14F-4D97-AF65-F5344CB8AC3E}">
        <p14:creationId xmlns:p14="http://schemas.microsoft.com/office/powerpoint/2010/main" val="704287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1EF6BF-7B89-9147-95FC-13C371CEE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Experience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B4FA5A0-6053-6F4B-B7C4-765BB21529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Include all your teaching assistant and research assistant work</a:t>
            </a:r>
          </a:p>
          <a:p>
            <a:r>
              <a:rPr lang="en-US" dirty="0"/>
              <a:t>Include all relevant experience to position you’re applying for</a:t>
            </a:r>
          </a:p>
          <a:p>
            <a:r>
              <a:rPr lang="en-US" dirty="0"/>
              <a:t>Include brief description of the job if the title does not make it clear</a:t>
            </a:r>
          </a:p>
          <a:p>
            <a:r>
              <a:rPr lang="en-US" dirty="0"/>
              <a:t>”Other Related Experience”</a:t>
            </a:r>
          </a:p>
          <a:p>
            <a:r>
              <a:rPr lang="en-US" dirty="0"/>
              <a:t>Committee members will </a:t>
            </a:r>
            <a:r>
              <a:rPr lang="en-US"/>
              <a:t>notice big </a:t>
            </a:r>
            <a:r>
              <a:rPr lang="en-US" dirty="0"/>
              <a:t>chronological gaps or a lot of turnover in jobs</a:t>
            </a:r>
          </a:p>
        </p:txBody>
      </p:sp>
    </p:spTree>
    <p:extLst>
      <p:ext uri="{BB962C8B-B14F-4D97-AF65-F5344CB8AC3E}">
        <p14:creationId xmlns:p14="http://schemas.microsoft.com/office/powerpoint/2010/main" val="3934005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61F179-96D7-CE48-8043-19725E5B5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1039AE-4ACE-EE49-9133-270146DAE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is one of the first places that search committee members will look</a:t>
            </a:r>
          </a:p>
          <a:p>
            <a:r>
              <a:rPr lang="en-US" dirty="0"/>
              <a:t>Looking not only for how many publications, but also where they are, and whether you are the first or sole author</a:t>
            </a:r>
          </a:p>
          <a:p>
            <a:r>
              <a:rPr lang="en-US" dirty="0"/>
              <a:t>Also looking for fit—have you published in the area they are looking to hire?</a:t>
            </a:r>
          </a:p>
          <a:p>
            <a:r>
              <a:rPr lang="en-US" b="1" dirty="0"/>
              <a:t>Bold</a:t>
            </a:r>
            <a:r>
              <a:rPr lang="en-US" dirty="0"/>
              <a:t> your name in all publications and presentations to make it easier to see in multiple authored publications</a:t>
            </a:r>
          </a:p>
          <a:p>
            <a:r>
              <a:rPr lang="en-US" dirty="0"/>
              <a:t>Include manuscripts in preparation and under review</a:t>
            </a:r>
          </a:p>
          <a:p>
            <a:r>
              <a:rPr lang="en-US" dirty="0"/>
              <a:t>”Other Creative Contributions”</a:t>
            </a:r>
          </a:p>
        </p:txBody>
      </p:sp>
    </p:spTree>
    <p:extLst>
      <p:ext uri="{BB962C8B-B14F-4D97-AF65-F5344CB8AC3E}">
        <p14:creationId xmlns:p14="http://schemas.microsoft.com/office/powerpoint/2010/main" val="9221972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99</TotalTime>
  <Words>447</Words>
  <Application>Microsoft Office PowerPoint</Application>
  <PresentationFormat>Widescreen</PresentationFormat>
  <Paragraphs>67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 3</vt:lpstr>
      <vt:lpstr>Ion</vt:lpstr>
      <vt:lpstr>Tips for Your Curriculum Vitae</vt:lpstr>
      <vt:lpstr>The search committee’s view</vt:lpstr>
      <vt:lpstr>Standard format</vt:lpstr>
      <vt:lpstr>Standard CV categories &amp; order</vt:lpstr>
      <vt:lpstr>Contact information</vt:lpstr>
      <vt:lpstr>Education</vt:lpstr>
      <vt:lpstr>Awards &amp; Honors</vt:lpstr>
      <vt:lpstr>Professional Experience</vt:lpstr>
      <vt:lpstr>Publications</vt:lpstr>
      <vt:lpstr>Presentations</vt:lpstr>
      <vt:lpstr>Service</vt:lpstr>
      <vt:lpstr>Languages/Reference contact information</vt:lpstr>
      <vt:lpstr>CVs as a career-long endeavor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Tips for Your Curriculum Vitae</dc:title>
  <dc:creator>Linda Harklau</dc:creator>
  <cp:lastModifiedBy>James Coda</cp:lastModifiedBy>
  <cp:revision>13</cp:revision>
  <dcterms:created xsi:type="dcterms:W3CDTF">2018-09-17T21:40:13Z</dcterms:created>
  <dcterms:modified xsi:type="dcterms:W3CDTF">2018-10-01T16:56:06Z</dcterms:modified>
</cp:coreProperties>
</file>