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4"/>
  </p:notesMasterIdLst>
  <p:sldIdLst>
    <p:sldId id="256" r:id="rId2"/>
    <p:sldId id="259" r:id="rId3"/>
    <p:sldId id="260" r:id="rId4"/>
    <p:sldId id="257" r:id="rId5"/>
    <p:sldId id="261" r:id="rId6"/>
    <p:sldId id="262" r:id="rId7"/>
    <p:sldId id="267" r:id="rId8"/>
    <p:sldId id="258" r:id="rId9"/>
    <p:sldId id="266" r:id="rId10"/>
    <p:sldId id="265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1"/>
    <p:restoredTop sz="94636"/>
  </p:normalViewPr>
  <p:slideViewPr>
    <p:cSldViewPr snapToGrid="0" snapToObjects="1">
      <p:cViewPr varScale="1">
        <p:scale>
          <a:sx n="88" d="100"/>
          <a:sy n="88" d="100"/>
        </p:scale>
        <p:origin x="5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D1DF6-9502-E14F-970E-0C10B30121FC}" type="datetimeFigureOut">
              <a:rPr lang="en-US" smtClean="0"/>
              <a:t>9/28/18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0F1F0-92D2-8C48-9845-84AFA01F0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47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D0F1F0-92D2-8C48-9845-84AFA01F00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99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D0F1F0-92D2-8C48-9845-84AFA01F00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51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E74E67-2362-1A48-B7A8-F7928C0006B8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DB18ED-D791-6147-8EB8-D2AE61C27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4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E67-2362-1A48-B7A8-F7928C0006B8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18ED-D791-6147-8EB8-D2AE61C27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3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E74E67-2362-1A48-B7A8-F7928C0006B8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DB18ED-D791-6147-8EB8-D2AE61C27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6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E67-2362-1A48-B7A8-F7928C0006B8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FDB18ED-D791-6147-8EB8-D2AE61C27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0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E74E67-2362-1A48-B7A8-F7928C0006B8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DB18ED-D791-6147-8EB8-D2AE61C27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7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E67-2362-1A48-B7A8-F7928C0006B8}" type="datetimeFigureOut">
              <a:rPr lang="en-US" smtClean="0"/>
              <a:t>9/28/18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18ED-D791-6147-8EB8-D2AE61C27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3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E67-2362-1A48-B7A8-F7928C0006B8}" type="datetimeFigureOut">
              <a:rPr lang="en-US" smtClean="0"/>
              <a:t>9/28/18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18ED-D791-6147-8EB8-D2AE61C27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E67-2362-1A48-B7A8-F7928C0006B8}" type="datetimeFigureOut">
              <a:rPr lang="en-US" smtClean="0"/>
              <a:t>9/28/18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18ED-D791-6147-8EB8-D2AE61C27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E67-2362-1A48-B7A8-F7928C0006B8}" type="datetimeFigureOut">
              <a:rPr lang="en-US" smtClean="0"/>
              <a:t>9/28/18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18ED-D791-6147-8EB8-D2AE61C27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3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E74E67-2362-1A48-B7A8-F7928C0006B8}" type="datetimeFigureOut">
              <a:rPr lang="en-US" smtClean="0"/>
              <a:t>9/28/18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DB18ED-D791-6147-8EB8-D2AE61C27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3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4E67-2362-1A48-B7A8-F7928C0006B8}" type="datetimeFigureOut">
              <a:rPr lang="en-US" smtClean="0"/>
              <a:t>9/28/18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18ED-D791-6147-8EB8-D2AE61C27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3E74E67-2362-1A48-B7A8-F7928C0006B8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FDB18ED-D791-6147-8EB8-D2AE61C279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366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5B099-63EF-4143-8A04-987EE0B062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Fundamentals that you should know about academic positions that your professors don’t tell you before you get a job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06C26-656A-6142-A137-246F9A4DF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5254411"/>
            <a:ext cx="10993546" cy="590321"/>
          </a:xfrm>
        </p:spPr>
        <p:txBody>
          <a:bodyPr>
            <a:norm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H. Keira Park, Ph.D., Ohio University</a:t>
            </a:r>
          </a:p>
        </p:txBody>
      </p:sp>
    </p:spTree>
    <p:extLst>
      <p:ext uri="{BB962C8B-B14F-4D97-AF65-F5344CB8AC3E}">
        <p14:creationId xmlns:p14="http://schemas.microsoft.com/office/powerpoint/2010/main" val="182010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B604A-1C7B-1D42-9C6F-9A310DCDE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position at Ohio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23FE5-659A-8547-AC9E-D71CF99C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392" y="2195011"/>
            <a:ext cx="11509208" cy="4771847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Skills required for my position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/>
              <a:t>A mindset like a businessman’s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/>
              <a:t>Ability to lead an army of graduate students 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/>
              <a:t>Willingness to learn new things without any help (creating 5 online courses in 2 semesters, recording, editing videos, etc.) and to go beyond my limits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/>
              <a:t>Creativity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/>
              <a:t>Being tech-savvy</a:t>
            </a:r>
          </a:p>
          <a:p>
            <a:pPr lvl="2">
              <a:buFont typeface="Wingdings" pitchFamily="2" charset="2"/>
              <a:buChar char="Ø"/>
            </a:pPr>
            <a:endParaRPr lang="en-US" sz="2400" dirty="0"/>
          </a:p>
          <a:p>
            <a:pPr lvl="2">
              <a:buFont typeface="Wingdings" pitchFamily="2" charset="2"/>
              <a:buChar char="Ø"/>
            </a:pPr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090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15CE7-E17E-ED40-A6B8-E664585A7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ask yourself when on the job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4BD27-137D-484C-BB2B-40DAE630B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54668"/>
            <a:ext cx="11029615" cy="3678303"/>
          </a:xfrm>
        </p:spPr>
        <p:txBody>
          <a:bodyPr>
            <a:normAutofit/>
          </a:bodyPr>
          <a:lstStyle/>
          <a:p>
            <a:r>
              <a:rPr lang="en-US" sz="2800" dirty="0"/>
              <a:t>What does “research” mean to you?</a:t>
            </a:r>
          </a:p>
          <a:p>
            <a:r>
              <a:rPr lang="en-US" sz="2800" dirty="0"/>
              <a:t>What does “ teaching” mean to you?</a:t>
            </a:r>
          </a:p>
          <a:p>
            <a:r>
              <a:rPr lang="en-US" sz="2800" dirty="0"/>
              <a:t>What does “trying new things” mean to you?</a:t>
            </a:r>
          </a:p>
          <a:p>
            <a:r>
              <a:rPr lang="en-US" sz="2800" dirty="0"/>
              <a:t>What does “leading a team” mean to you?</a:t>
            </a:r>
          </a:p>
          <a:p>
            <a:r>
              <a:rPr lang="en-US" sz="2800" dirty="0"/>
              <a:t>Just with the knowledge you have now, what content courses can you teach?</a:t>
            </a:r>
          </a:p>
        </p:txBody>
      </p:sp>
    </p:spTree>
    <p:extLst>
      <p:ext uri="{BB962C8B-B14F-4D97-AF65-F5344CB8AC3E}">
        <p14:creationId xmlns:p14="http://schemas.microsoft.com/office/powerpoint/2010/main" val="1459349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15CE7-E17E-ED40-A6B8-E664585A7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ask yourself when on the job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4BD27-137D-484C-BB2B-40DAE630B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65447"/>
          </a:xfrm>
        </p:spPr>
        <p:txBody>
          <a:bodyPr>
            <a:normAutofit/>
          </a:bodyPr>
          <a:lstStyle/>
          <a:p>
            <a:r>
              <a:rPr lang="en-US" sz="2800" dirty="0"/>
              <a:t>Are you good at multi-taking?</a:t>
            </a:r>
          </a:p>
          <a:p>
            <a:r>
              <a:rPr lang="en-US" sz="2800" dirty="0"/>
              <a:t>Are you good with money, numbers, and budgets?</a:t>
            </a:r>
          </a:p>
          <a:p>
            <a:r>
              <a:rPr lang="en-US" sz="2800" dirty="0"/>
              <a:t>Do you think you can sell things to people? Are you persuasive?</a:t>
            </a:r>
          </a:p>
          <a:p>
            <a:r>
              <a:rPr lang="en-US" sz="2800" dirty="0"/>
              <a:t>How fast do you learn? Are you good at learning and adapting new things? </a:t>
            </a:r>
          </a:p>
        </p:txBody>
      </p:sp>
    </p:spTree>
    <p:extLst>
      <p:ext uri="{BB962C8B-B14F-4D97-AF65-F5344CB8AC3E}">
        <p14:creationId xmlns:p14="http://schemas.microsoft.com/office/powerpoint/2010/main" val="406750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CFCCB-E3F5-0043-AFB5-BF958F3B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DFA30-C469-AB4E-8820-9D57BA6E7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46582"/>
            <a:ext cx="11029615" cy="5488885"/>
          </a:xfrm>
        </p:spPr>
        <p:txBody>
          <a:bodyPr>
            <a:normAutofit/>
          </a:bodyPr>
          <a:lstStyle/>
          <a:p>
            <a:r>
              <a:rPr lang="en-US" sz="2400" dirty="0"/>
              <a:t>Group 1: tenure-track</a:t>
            </a:r>
          </a:p>
          <a:p>
            <a:r>
              <a:rPr lang="en-US" sz="2400" dirty="0"/>
              <a:t>Group 2: non tenure-track </a:t>
            </a:r>
          </a:p>
          <a:p>
            <a:pPr lvl="1"/>
            <a:r>
              <a:rPr lang="en-US" sz="2000" dirty="0"/>
              <a:t>Teaching positions</a:t>
            </a:r>
          </a:p>
          <a:p>
            <a:pPr lvl="1"/>
            <a:r>
              <a:rPr lang="en-US" sz="2000" dirty="0"/>
              <a:t>Specialists</a:t>
            </a:r>
          </a:p>
          <a:p>
            <a:pPr lvl="1"/>
            <a:r>
              <a:rPr lang="en-US" sz="2000" dirty="0"/>
              <a:t>Coordinators</a:t>
            </a:r>
          </a:p>
          <a:p>
            <a:pPr lvl="1"/>
            <a:r>
              <a:rPr lang="en-US" sz="2000" dirty="0"/>
              <a:t>Assistant directors</a:t>
            </a:r>
          </a:p>
          <a:p>
            <a:pPr lvl="1"/>
            <a:r>
              <a:rPr lang="en-US" sz="2000" dirty="0"/>
              <a:t>Etc.</a:t>
            </a:r>
          </a:p>
          <a:p>
            <a:r>
              <a:rPr lang="en-US" sz="2400" dirty="0"/>
              <a:t>Group 3: adjuncts (class by class), no benefits</a:t>
            </a:r>
          </a:p>
          <a:p>
            <a:r>
              <a:rPr lang="en-US" sz="2400" dirty="0"/>
              <a:t>Group 4: visiting assistant professors</a:t>
            </a:r>
          </a:p>
          <a:p>
            <a:r>
              <a:rPr lang="en-US" sz="2400" dirty="0"/>
              <a:t>Admin positions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242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15CE7-E17E-ED40-A6B8-E664585A7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00556"/>
            <a:ext cx="11029616" cy="1013800"/>
          </a:xfrm>
        </p:spPr>
        <p:txBody>
          <a:bodyPr>
            <a:normAutofit/>
          </a:bodyPr>
          <a:lstStyle/>
          <a:p>
            <a:r>
              <a:rPr lang="en-US" sz="3600" dirty="0"/>
              <a:t>Group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4BD27-137D-484C-BB2B-40DAE630B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Tenure track</a:t>
            </a:r>
          </a:p>
          <a:p>
            <a:r>
              <a:rPr lang="en-US" sz="2800" dirty="0"/>
              <a:t>Teaching load: 1-2/2-2/2-3…</a:t>
            </a:r>
          </a:p>
          <a:p>
            <a:r>
              <a:rPr lang="en-US" sz="2800" dirty="0"/>
              <a:t>Depending on school, but mostly 40% research, 40% teaching, 20% service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099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06FB7-A5AE-8E43-A300-29F6F988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Group 2 &amp; Admin 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15BD4-CC32-C942-809B-2F1EB160B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78" y="1941010"/>
            <a:ext cx="11029615" cy="4916990"/>
          </a:xfrm>
        </p:spPr>
        <p:txBody>
          <a:bodyPr>
            <a:normAutofit/>
          </a:bodyPr>
          <a:lstStyle/>
          <a:p>
            <a:r>
              <a:rPr lang="en-US" sz="2400" dirty="0"/>
              <a:t>Admin positions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Program director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Program assistant director</a:t>
            </a:r>
          </a:p>
          <a:p>
            <a:r>
              <a:rPr lang="en-US" sz="2400" dirty="0"/>
              <a:t>Specialist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/>
              <a:t>Example: second language writing specialist</a:t>
            </a:r>
          </a:p>
          <a:p>
            <a:r>
              <a:rPr lang="en-US" sz="2400" dirty="0"/>
              <a:t>Coordinator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/>
              <a:t>Example: writing lab/pronunciation lab coordinator</a:t>
            </a:r>
          </a:p>
          <a:p>
            <a:r>
              <a:rPr lang="en-US" sz="2400" dirty="0"/>
              <a:t>Teaching positions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/>
              <a:t>Teaching load: 3/3, 4/4 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952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15CE7-E17E-ED40-A6B8-E664585A7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Group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4BD27-137D-484C-BB2B-40DAE630B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78742"/>
            <a:ext cx="11029615" cy="5060514"/>
          </a:xfrm>
        </p:spPr>
        <p:txBody>
          <a:bodyPr>
            <a:normAutofit/>
          </a:bodyPr>
          <a:lstStyle/>
          <a:p>
            <a:r>
              <a:rPr lang="en-US" sz="3200" dirty="0"/>
              <a:t>Visiting assistant professor</a:t>
            </a:r>
          </a:p>
          <a:p>
            <a:r>
              <a:rPr lang="en-US" sz="3200" dirty="0"/>
              <a:t>A great chance to teach content courses</a:t>
            </a:r>
          </a:p>
          <a:p>
            <a:r>
              <a:rPr lang="en-US" sz="3200" dirty="0"/>
              <a:t>A stepping stone to a tenure-track position</a:t>
            </a:r>
          </a:p>
          <a:p>
            <a:r>
              <a:rPr lang="en-US" sz="3200" dirty="0"/>
              <a:t>Use the time wisely. You will have to produce at least 2-3 publications while you are teaching 3-3 or 4-4.</a:t>
            </a:r>
          </a:p>
          <a:p>
            <a:r>
              <a:rPr lang="en-US" sz="3200" dirty="0"/>
              <a:t>Example: an VAP in my department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918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8E1F9-E33F-254D-A3F4-9779158F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Things to remember when you are looking for a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EEA6E-13FD-854D-9543-B81B96889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92" y="2017487"/>
            <a:ext cx="11029615" cy="4325256"/>
          </a:xfrm>
        </p:spPr>
        <p:txBody>
          <a:bodyPr>
            <a:normAutofit/>
          </a:bodyPr>
          <a:lstStyle/>
          <a:p>
            <a:r>
              <a:rPr lang="en-US" sz="2800" dirty="0"/>
              <a:t>It’s not about whether it’s a tenure-track or non-tenure track position. </a:t>
            </a:r>
            <a:r>
              <a:rPr lang="en-US" sz="2800" dirty="0">
                <a:highlight>
                  <a:srgbClr val="FFFF00"/>
                </a:highlight>
              </a:rPr>
              <a:t>It’s all about whether it is right for you or not.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Example: Joe Lee at Ohio University</a:t>
            </a:r>
            <a:endParaRPr lang="en-US" sz="2800" dirty="0"/>
          </a:p>
          <a:p>
            <a:r>
              <a:rPr lang="en-US" sz="2800" dirty="0"/>
              <a:t>Non-tenure track jobs are not just about teaching.</a:t>
            </a:r>
          </a:p>
          <a:p>
            <a:r>
              <a:rPr lang="en-US" sz="2800" dirty="0"/>
              <a:t>Tenure track jobs are not just about research.</a:t>
            </a:r>
            <a:endParaRPr lang="en-US" sz="2000" dirty="0"/>
          </a:p>
          <a:p>
            <a:r>
              <a:rPr lang="en-US" sz="2800" dirty="0"/>
              <a:t>You might have more freedom when you are on the non-tenure track.</a:t>
            </a:r>
          </a:p>
        </p:txBody>
      </p:sp>
    </p:spTree>
    <p:extLst>
      <p:ext uri="{BB962C8B-B14F-4D97-AF65-F5344CB8AC3E}">
        <p14:creationId xmlns:p14="http://schemas.microsoft.com/office/powerpoint/2010/main" val="217560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B6B0-FA71-F148-91EB-C3B5ED8B5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 when you are looking for a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7A289-9FAC-B04A-A435-180452BC2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r>
              <a:rPr lang="en-US" sz="2800" dirty="0"/>
              <a:t>School size matters. But, again, it’s all about whether it’s right for you or not. If you work in a smaller program, there would be more changes for you to perform in different roles. If you work in a bigger program, you would have more resources to use for teaching and research.</a:t>
            </a:r>
          </a:p>
          <a:p>
            <a:r>
              <a:rPr lang="en-US" sz="2800" dirty="0"/>
              <a:t>See what you can contribute to the potential school. </a:t>
            </a:r>
          </a:p>
          <a:p>
            <a:pPr lvl="1"/>
            <a:r>
              <a:rPr lang="en-US" sz="2600" dirty="0"/>
              <a:t>Can you make a research group with grad students? </a:t>
            </a:r>
          </a:p>
          <a:p>
            <a:pPr lvl="1"/>
            <a:r>
              <a:rPr lang="en-US" sz="2600" dirty="0"/>
              <a:t>Can you bring in funding? </a:t>
            </a:r>
          </a:p>
          <a:p>
            <a:pPr lvl="1"/>
            <a:r>
              <a:rPr lang="en-US" sz="2600" dirty="0"/>
              <a:t>Can you collaborate with your future colleagues? </a:t>
            </a:r>
          </a:p>
        </p:txBody>
      </p:sp>
    </p:spTree>
    <p:extLst>
      <p:ext uri="{BB962C8B-B14F-4D97-AF65-F5344CB8AC3E}">
        <p14:creationId xmlns:p14="http://schemas.microsoft.com/office/powerpoint/2010/main" val="2524643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B0AA3-05B8-184D-A1E9-ABEF01902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position at Ohio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DC657-6C30-474E-8BFC-64C6A90A1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50" y="1959429"/>
            <a:ext cx="11029615" cy="4296228"/>
          </a:xfrm>
        </p:spPr>
        <p:txBody>
          <a:bodyPr>
            <a:normAutofit/>
          </a:bodyPr>
          <a:lstStyle/>
          <a:p>
            <a:r>
              <a:rPr lang="en-US" sz="2400" dirty="0"/>
              <a:t>Group 2</a:t>
            </a:r>
          </a:p>
          <a:p>
            <a:r>
              <a:rPr lang="en-US" sz="2400" dirty="0"/>
              <a:t>Why did I take this job? 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/>
              <a:t>ELIP Academic &amp; Global Communication Program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/>
              <a:t>Graduate-level writing courses</a:t>
            </a:r>
          </a:p>
          <a:p>
            <a:r>
              <a:rPr lang="en-US" sz="2400" dirty="0"/>
              <a:t>Lecturer/Coordinator/Director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/>
              <a:t>Teaching one course (55 mins per week) per semester</a:t>
            </a:r>
            <a:endParaRPr lang="en-US" sz="2000" dirty="0"/>
          </a:p>
          <a:p>
            <a:r>
              <a:rPr lang="en-US" sz="2400" dirty="0"/>
              <a:t>I was hired to teach graduate-level writing courses and create an online TESP certificate program.</a:t>
            </a:r>
          </a:p>
        </p:txBody>
      </p:sp>
    </p:spTree>
    <p:extLst>
      <p:ext uri="{BB962C8B-B14F-4D97-AF65-F5344CB8AC3E}">
        <p14:creationId xmlns:p14="http://schemas.microsoft.com/office/powerpoint/2010/main" val="394061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B0AA3-05B8-184D-A1E9-ABEF01902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position at Ohio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DC657-6C30-474E-8BFC-64C6A90A1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2046516"/>
            <a:ext cx="11218921" cy="5304971"/>
          </a:xfrm>
        </p:spPr>
        <p:txBody>
          <a:bodyPr>
            <a:normAutofit/>
          </a:bodyPr>
          <a:lstStyle/>
          <a:p>
            <a:r>
              <a:rPr lang="en-US" sz="2400" dirty="0"/>
              <a:t>A project with a Korean university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In the second semester at Ohio University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Two free trips to Korea to visit the Korean university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More than 600 students enrolled in the courses we are providing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8 assistants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Recognized by the college (dean, assistant dean, vice provost, etc.)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Many other perks</a:t>
            </a:r>
          </a:p>
          <a:p>
            <a:pPr lvl="1"/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604882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{8EEDAC31-F4B9-6D41-BB89-0501033AB769}tf10001123</Template>
  <TotalTime>374</TotalTime>
  <Words>645</Words>
  <Application>Microsoft Macintosh PowerPoint</Application>
  <PresentationFormat>Widescreen</PresentationFormat>
  <Paragraphs>82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Gill Sans MT</vt:lpstr>
      <vt:lpstr>Wingdings</vt:lpstr>
      <vt:lpstr>Wingdings 2</vt:lpstr>
      <vt:lpstr>Dividend</vt:lpstr>
      <vt:lpstr>Fundamentals that you should know about academic positions that your professors don’t tell you before you get a job</vt:lpstr>
      <vt:lpstr>Types</vt:lpstr>
      <vt:lpstr>Group 1</vt:lpstr>
      <vt:lpstr>Group 2 &amp; Admin positions</vt:lpstr>
      <vt:lpstr>Group 4</vt:lpstr>
      <vt:lpstr>Things to remember when you are looking for a job</vt:lpstr>
      <vt:lpstr>Things to remember when you are looking for a job</vt:lpstr>
      <vt:lpstr>my position at Ohio University</vt:lpstr>
      <vt:lpstr>my position at Ohio University</vt:lpstr>
      <vt:lpstr>my position at Ohio University</vt:lpstr>
      <vt:lpstr>Things to ask yourself when on the job market</vt:lpstr>
      <vt:lpstr>Things to ask yourself when on the job market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that you should know about academic positions that people never talk about before you get a job</dc:title>
  <dc:creator>Park, Keira</dc:creator>
  <cp:lastModifiedBy>Park, Keira</cp:lastModifiedBy>
  <cp:revision>12</cp:revision>
  <dcterms:created xsi:type="dcterms:W3CDTF">2018-09-28T02:42:49Z</dcterms:created>
  <dcterms:modified xsi:type="dcterms:W3CDTF">2018-09-29T01:08:45Z</dcterms:modified>
</cp:coreProperties>
</file>