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30,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278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Dr. Kimberly Buescher</a:t>
            </a:r>
          </a:p>
          <a:p>
            <a:endParaRPr lang="en-US" dirty="0" smtClean="0"/>
          </a:p>
          <a:p>
            <a:r>
              <a:rPr lang="en-US" dirty="0" smtClean="0"/>
              <a:t>University of Massachusetts-Boston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6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Demonstrate strong research</a:t>
            </a:r>
          </a:p>
          <a:p>
            <a:pPr lvl="1"/>
            <a:r>
              <a:rPr lang="en-US" dirty="0" smtClean="0"/>
              <a:t>Past, present, and future</a:t>
            </a:r>
          </a:p>
          <a:p>
            <a:pPr lvl="1"/>
            <a:r>
              <a:rPr lang="en-US" dirty="0" smtClean="0"/>
              <a:t>Short and long-term goals</a:t>
            </a:r>
          </a:p>
          <a:p>
            <a:pPr lvl="1"/>
            <a:r>
              <a:rPr lang="en-US" dirty="0" smtClean="0"/>
              <a:t>Ability to publish ‘enough’ to achieve tenure</a:t>
            </a:r>
          </a:p>
          <a:p>
            <a:pPr lvl="1"/>
            <a:r>
              <a:rPr lang="en-US" dirty="0" smtClean="0"/>
              <a:t>Good fit within department</a:t>
            </a:r>
          </a:p>
          <a:p>
            <a:pPr lvl="1"/>
            <a:endParaRPr lang="en-US" dirty="0"/>
          </a:p>
          <a:p>
            <a:r>
              <a:rPr lang="en-US" dirty="0" smtClean="0"/>
              <a:t>Stand alone document but expanded </a:t>
            </a:r>
            <a:r>
              <a:rPr lang="en-US" dirty="0"/>
              <a:t>discussion of your research beyond the CV and cover letter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8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691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Past research project(s)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Theoretical orientation</a:t>
            </a:r>
          </a:p>
          <a:p>
            <a:pPr lvl="1"/>
            <a:r>
              <a:rPr lang="en-US" dirty="0" smtClean="0"/>
              <a:t>Situated in context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Publications as a result</a:t>
            </a:r>
          </a:p>
          <a:p>
            <a:pPr lvl="1"/>
            <a:r>
              <a:rPr lang="en-US" dirty="0" smtClean="0"/>
              <a:t>Contribution to the field</a:t>
            </a:r>
          </a:p>
          <a:p>
            <a:pPr lvl="1"/>
            <a:r>
              <a:rPr lang="en-US" dirty="0" smtClean="0"/>
              <a:t>Any funding you received</a:t>
            </a:r>
          </a:p>
          <a:p>
            <a:r>
              <a:rPr lang="en-US" dirty="0" smtClean="0"/>
              <a:t>Current research project(s)</a:t>
            </a:r>
          </a:p>
          <a:p>
            <a:r>
              <a:rPr lang="en-US" dirty="0" smtClean="0"/>
              <a:t>Future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194699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colleague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880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Show research trajectory so committee can imagine a future research agenda </a:t>
            </a:r>
          </a:p>
          <a:p>
            <a:pPr lvl="1"/>
            <a:r>
              <a:rPr lang="en-US" dirty="0"/>
              <a:t>Limit list of future projects</a:t>
            </a:r>
          </a:p>
          <a:p>
            <a:endParaRPr lang="en-US" dirty="0" smtClean="0"/>
          </a:p>
          <a:p>
            <a:r>
              <a:rPr lang="en-US" dirty="0" smtClean="0"/>
              <a:t>Frame yourself as a future colleague not as a student</a:t>
            </a:r>
          </a:p>
          <a:p>
            <a:pPr lvl="1"/>
            <a:r>
              <a:rPr lang="en-US" dirty="0" smtClean="0"/>
              <a:t>Show that you can do independent research</a:t>
            </a:r>
          </a:p>
          <a:p>
            <a:pPr lvl="1"/>
            <a:r>
              <a:rPr lang="en-US" dirty="0" smtClean="0"/>
              <a:t>Avoid impression of humble student who worked-under-others-only impression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*may* slightly alter for different positions to demonstrate strength in a noted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5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Length: 1-2 pages (general recommendation)</a:t>
            </a:r>
          </a:p>
          <a:p>
            <a:r>
              <a:rPr lang="en-US" dirty="0" smtClean="0"/>
              <a:t>Single spaced, 12 point font, 1 inch margins</a:t>
            </a:r>
          </a:p>
          <a:p>
            <a:r>
              <a:rPr lang="en-US" dirty="0" smtClean="0"/>
              <a:t>Use headings to guide the reader</a:t>
            </a:r>
          </a:p>
          <a:p>
            <a:r>
              <a:rPr lang="en-US" dirty="0" smtClean="0"/>
              <a:t>Consider your audience for this position</a:t>
            </a:r>
          </a:p>
          <a:p>
            <a:pPr lvl="1"/>
            <a:r>
              <a:rPr lang="en-US" dirty="0" smtClean="0"/>
              <a:t>Use jargon accordingly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2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78586"/>
          </a:xfrm>
        </p:spPr>
        <p:txBody>
          <a:bodyPr>
            <a:normAutofit/>
          </a:bodyPr>
          <a:lstStyle/>
          <a:p>
            <a:r>
              <a:rPr lang="en-US" dirty="0" smtClean="0"/>
              <a:t>Make sure it is well-written, concise, edited, specific</a:t>
            </a:r>
          </a:p>
          <a:p>
            <a:r>
              <a:rPr lang="en-US" dirty="0" smtClean="0"/>
              <a:t>Remember committees read A LOT of applications (meaning A LOT of pages)</a:t>
            </a:r>
          </a:p>
          <a:p>
            <a:r>
              <a:rPr lang="en-US" dirty="0" smtClean="0"/>
              <a:t>Keep it a positive conversation </a:t>
            </a:r>
          </a:p>
          <a:p>
            <a:pPr lvl="1"/>
            <a:r>
              <a:rPr lang="en-US" dirty="0" smtClean="0"/>
              <a:t>don’t highlight what others have not done</a:t>
            </a:r>
          </a:p>
          <a:p>
            <a:endParaRPr lang="en-US" dirty="0" smtClean="0"/>
          </a:p>
          <a:p>
            <a:r>
              <a:rPr lang="en-US" dirty="0" smtClean="0"/>
              <a:t>Teaching-Research statement</a:t>
            </a:r>
          </a:p>
          <a:p>
            <a:pPr lvl="1"/>
            <a:r>
              <a:rPr lang="en-US" dirty="0" smtClean="0"/>
              <a:t>Half for each, starting with whichever one is more valued by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sz="1400" dirty="0"/>
          </a:p>
          <a:p>
            <a:pPr marL="68580" indent="0" algn="ctr">
              <a:buNone/>
            </a:pPr>
            <a:r>
              <a:rPr lang="en-US" sz="4000" dirty="0" smtClean="0"/>
              <a:t>Thank you!</a:t>
            </a:r>
          </a:p>
          <a:p>
            <a:pPr marL="68580" indent="0" algn="ctr">
              <a:buNone/>
            </a:pPr>
            <a:endParaRPr lang="en-US" sz="1200" dirty="0"/>
          </a:p>
          <a:p>
            <a:pPr marL="68580" indent="0" algn="ctr">
              <a:buNone/>
            </a:pPr>
            <a:endParaRPr lang="en-US" sz="1200" dirty="0" smtClean="0"/>
          </a:p>
          <a:p>
            <a:pPr marL="68580" indent="0" algn="ctr">
              <a:buNone/>
            </a:pPr>
            <a:r>
              <a:rPr lang="en-US" sz="1800" dirty="0" smtClean="0"/>
              <a:t>Kimberly Buescher</a:t>
            </a:r>
          </a:p>
          <a:p>
            <a:pPr marL="68580" indent="0" algn="ctr">
              <a:buNone/>
            </a:pPr>
            <a:r>
              <a:rPr lang="en-US" sz="1800" dirty="0" smtClean="0"/>
              <a:t>University of Massachusetts-Boston</a:t>
            </a:r>
          </a:p>
          <a:p>
            <a:pPr marL="68580" indent="0" algn="ctr">
              <a:buNone/>
            </a:pPr>
            <a:r>
              <a:rPr lang="en-US" sz="1800" dirty="0" smtClean="0"/>
              <a:t>Applied Linguistics</a:t>
            </a:r>
          </a:p>
          <a:p>
            <a:pPr marL="68580" indent="0" algn="ctr">
              <a:buNone/>
            </a:pPr>
            <a:r>
              <a:rPr lang="en-US" sz="1800" dirty="0" err="1"/>
              <a:t>k</a:t>
            </a:r>
            <a:r>
              <a:rPr lang="en-US" sz="1800" dirty="0" err="1" smtClean="0"/>
              <a:t>imberly.buescher@umb.edu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08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256</TotalTime>
  <Words>264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Research Statements</vt:lpstr>
      <vt:lpstr>Purpose</vt:lpstr>
      <vt:lpstr>Include:</vt:lpstr>
      <vt:lpstr>Future colleague</vt:lpstr>
      <vt:lpstr>Mechanics</vt:lpstr>
      <vt:lpstr>Final thoughts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Statements</dc:title>
  <dc:creator>Kimberly Buescher</dc:creator>
  <cp:lastModifiedBy>Kimberly Buescher</cp:lastModifiedBy>
  <cp:revision>12</cp:revision>
  <dcterms:created xsi:type="dcterms:W3CDTF">2018-09-28T15:24:25Z</dcterms:created>
  <dcterms:modified xsi:type="dcterms:W3CDTF">2018-09-30T22:05:57Z</dcterms:modified>
</cp:coreProperties>
</file>